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54"/>
  </p:normalViewPr>
  <p:slideViewPr>
    <p:cSldViewPr snapToGrid="0" snapToObjects="1">
      <p:cViewPr varScale="1">
        <p:scale>
          <a:sx n="115" d="100"/>
          <a:sy n="115" d="100"/>
        </p:scale>
        <p:origin x="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06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77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287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488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62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5286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4994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260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29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17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297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342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35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5499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645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08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976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EA5A64F-6E02-934A-8270-431980DE095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4853A16-5741-8F41-BB18-03E1E7A4B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023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69750-6741-FE48-982D-4BD90F60F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4074" y="880945"/>
            <a:ext cx="8676222" cy="5475250"/>
          </a:xfrm>
        </p:spPr>
        <p:txBody>
          <a:bodyPr>
            <a:normAutofit/>
          </a:bodyPr>
          <a:lstStyle/>
          <a:p>
            <a:r>
              <a:rPr lang="en-US" sz="4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Best Super Neighborhoods in Houston to open a Restaurant</a:t>
            </a:r>
            <a:br>
              <a:rPr lang="en-US" dirty="0">
                <a:effectLst/>
              </a:rPr>
            </a:br>
            <a:r>
              <a:rPr lang="en-US" b="1" dirty="0">
                <a:effectLst/>
              </a:rPr>
              <a:t> </a:t>
            </a:r>
            <a:br>
              <a:rPr lang="en-US" dirty="0">
                <a:effectLst/>
              </a:rPr>
            </a:br>
            <a:br>
              <a:rPr lang="en-US" dirty="0">
                <a:effectLst/>
              </a:rPr>
            </a:br>
            <a:br>
              <a:rPr lang="en-US" dirty="0">
                <a:effectLst/>
              </a:rPr>
            </a:br>
            <a:r>
              <a:rPr lang="en-US" sz="2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(Part of IBM Applied Data Science Capstone Course)</a:t>
            </a:r>
            <a:br>
              <a:rPr lang="en-US" sz="2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 Wahab Nadir Kadiwar</a:t>
            </a:r>
            <a:br>
              <a:rPr lang="en-US" dirty="0">
                <a:effectLst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79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97BEA-6110-3B4C-BA65-23EE4E51C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078" y="2476500"/>
            <a:ext cx="3601843" cy="1905000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77066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93C99-BECA-784E-888A-08158113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3711" y="182033"/>
            <a:ext cx="6084577" cy="750849"/>
          </a:xfrm>
        </p:spPr>
        <p:txBody>
          <a:bodyPr>
            <a:noAutofit/>
          </a:bodyPr>
          <a:lstStyle/>
          <a:p>
            <a:r>
              <a:rPr lang="en-US" sz="3600" dirty="0">
                <a:latin typeface="Calibri Light" panose="020F0302020204030204" pitchFamily="34" charset="0"/>
                <a:cs typeface="Calibri Light" panose="020F0302020204030204" pitchFamily="34" charset="0"/>
              </a:rPr>
              <a:t>Background Information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0FAD107B-220C-6D4D-A5D5-C763601CB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8341" y="1405054"/>
            <a:ext cx="6516029" cy="49957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7F12D5-2999-C040-A84F-1C25DD43FBF9}"/>
              </a:ext>
            </a:extLst>
          </p:cNvPr>
          <p:cNvSpPr txBox="1"/>
          <p:nvPr/>
        </p:nvSpPr>
        <p:spPr>
          <a:xfrm>
            <a:off x="267629" y="932882"/>
            <a:ext cx="4828478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Houston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Fourth most populous city in US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Located in southeast Texas near Galveston Bay and Gulf of Mexico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Super Neighborhood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Super neighborhood is a geographically designated area where residents, civic organizations, institutions and businesses work together to identify, plan, and set priorities to address the needs and concerns of their community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Total 88 Super Neighborhoods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1CCEAE-017A-4740-867A-3CBB7839A0FF}"/>
              </a:ext>
            </a:extLst>
          </p:cNvPr>
          <p:cNvSpPr txBox="1"/>
          <p:nvPr/>
        </p:nvSpPr>
        <p:spPr>
          <a:xfrm>
            <a:off x="5408341" y="6400800"/>
            <a:ext cx="6356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Super Neighborhoods of Houston, Texas</a:t>
            </a:r>
          </a:p>
        </p:txBody>
      </p:sp>
    </p:spTree>
    <p:extLst>
      <p:ext uri="{BB962C8B-B14F-4D97-AF65-F5344CB8AC3E}">
        <p14:creationId xmlns:p14="http://schemas.microsoft.com/office/powerpoint/2010/main" val="121441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D4E0F-130A-1043-B091-48716827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4410" y="275064"/>
            <a:ext cx="6163177" cy="1286108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Problem statement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F08D7C-F560-6147-BEF7-64A982840133}"/>
              </a:ext>
            </a:extLst>
          </p:cNvPr>
          <p:cNvSpPr txBox="1"/>
          <p:nvPr/>
        </p:nvSpPr>
        <p:spPr>
          <a:xfrm>
            <a:off x="815898" y="1773044"/>
            <a:ext cx="10560203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To identify the best Super neighborhoods for opening different kinds of restaurants</a:t>
            </a:r>
          </a:p>
          <a:p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Features used :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Population density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No. of Housing 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Total Restaurants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Demographics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86037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2A8A1-6FB3-B340-B351-564B444D6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448" y="750732"/>
            <a:ext cx="4736786" cy="14795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Total Restaurants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91E06F77-79FD-584C-B699-C5E38CF0BB5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234" y="750732"/>
            <a:ext cx="7025268" cy="531553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DEAF03-5560-A64E-92EF-6BA49B40F388}"/>
              </a:ext>
            </a:extLst>
          </p:cNvPr>
          <p:cNvSpPr txBox="1"/>
          <p:nvPr/>
        </p:nvSpPr>
        <p:spPr>
          <a:xfrm>
            <a:off x="635620" y="2988527"/>
            <a:ext cx="34122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- Higher the number of restaurants and bars suggests that the super neighborhood is livelier and happening</a:t>
            </a:r>
          </a:p>
        </p:txBody>
      </p:sp>
    </p:spTree>
    <p:extLst>
      <p:ext uri="{BB962C8B-B14F-4D97-AF65-F5344CB8AC3E}">
        <p14:creationId xmlns:p14="http://schemas.microsoft.com/office/powerpoint/2010/main" val="3773243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2A8A1-6FB3-B340-B351-564B444D6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Total Housing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DEAF03-5560-A64E-92EF-6BA49B40F388}"/>
              </a:ext>
            </a:extLst>
          </p:cNvPr>
          <p:cNvSpPr txBox="1"/>
          <p:nvPr/>
        </p:nvSpPr>
        <p:spPr>
          <a:xfrm>
            <a:off x="643192" y="2666999"/>
            <a:ext cx="3643674" cy="321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cap="small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582034EB-7C43-4A47-B240-C7A76AA7D3A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066" y="609600"/>
            <a:ext cx="7261942" cy="5603294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8E6BB7-CC0A-024D-B58F-37615DB30D48}"/>
              </a:ext>
            </a:extLst>
          </p:cNvPr>
          <p:cNvSpPr txBox="1"/>
          <p:nvPr/>
        </p:nvSpPr>
        <p:spPr>
          <a:xfrm>
            <a:off x="635620" y="2988527"/>
            <a:ext cx="34122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- Greater no. of housing not only increases the number of customers but also increases the amount of home delivery orders </a:t>
            </a:r>
          </a:p>
        </p:txBody>
      </p:sp>
    </p:spTree>
    <p:extLst>
      <p:ext uri="{BB962C8B-B14F-4D97-AF65-F5344CB8AC3E}">
        <p14:creationId xmlns:p14="http://schemas.microsoft.com/office/powerpoint/2010/main" val="519927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2A8A1-6FB3-B340-B351-564B444D6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/>
              <a:t>Demographics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0947DC-D97E-8448-9E2A-1ABB95BDB233}"/>
              </a:ext>
            </a:extLst>
          </p:cNvPr>
          <p:cNvSpPr txBox="1"/>
          <p:nvPr/>
        </p:nvSpPr>
        <p:spPr>
          <a:xfrm>
            <a:off x="643192" y="2666999"/>
            <a:ext cx="3643674" cy="321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r>
              <a:rPr lang="en-US" cap="small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- The data about people living in the area is an important factor in deciding the menu and cuisine of the restaurant</a:t>
            </a:r>
          </a:p>
        </p:txBody>
      </p:sp>
      <p:pic>
        <p:nvPicPr>
          <p:cNvPr id="10" name="Picture 9" descr="A picture containing stationary, pencil&#10;&#10;Description automatically generated">
            <a:extLst>
              <a:ext uri="{FF2B5EF4-FFF2-40B4-BE49-F238E27FC236}">
                <a16:creationId xmlns:a16="http://schemas.microsoft.com/office/drawing/2014/main" id="{C0D0A2F9-A36D-4848-8F31-FE4DA0184926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9" t="3948" b="1516"/>
          <a:stretch/>
        </p:blipFill>
        <p:spPr bwMode="auto">
          <a:xfrm>
            <a:off x="4486275" y="645106"/>
            <a:ext cx="7062533" cy="566996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DEAF03-5560-A64E-92EF-6BA49B40F388}"/>
              </a:ext>
            </a:extLst>
          </p:cNvPr>
          <p:cNvSpPr txBox="1"/>
          <p:nvPr/>
        </p:nvSpPr>
        <p:spPr>
          <a:xfrm>
            <a:off x="643192" y="2666999"/>
            <a:ext cx="3643674" cy="321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cap="small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21519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AEEA4-4C12-CC4E-8D11-98C35A426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2296" y="158332"/>
            <a:ext cx="4798142" cy="8651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Clustering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FD67608F-4E96-884E-AE24-3FB91359734F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26" r="21370"/>
          <a:stretch/>
        </p:blipFill>
        <p:spPr>
          <a:xfrm>
            <a:off x="1700213" y="1108127"/>
            <a:ext cx="8629650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518074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066C5-7B01-6A4E-A81F-0C9F5F570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945" y="0"/>
            <a:ext cx="2130425" cy="1033463"/>
          </a:xfrm>
        </p:spPr>
        <p:txBody>
          <a:bodyPr>
            <a:noAutofit/>
          </a:bodyPr>
          <a:lstStyle/>
          <a:p>
            <a:r>
              <a:rPr lang="en-US" sz="4000" dirty="0">
                <a:latin typeface="Calibri Light" panose="020F0302020204030204" pitchFamily="34" charset="0"/>
                <a:cs typeface="Calibri Light" panose="020F0302020204030204" pitchFamily="34" charset="0"/>
              </a:rPr>
              <a:t>Analysis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182F739-AD6E-A14B-A639-CE3FCE8FA2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3605641"/>
              </p:ext>
            </p:extLst>
          </p:nvPr>
        </p:nvGraphicFramePr>
        <p:xfrm>
          <a:off x="603985" y="840463"/>
          <a:ext cx="10614142" cy="57019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802">
                  <a:extLst>
                    <a:ext uri="{9D8B030D-6E8A-4147-A177-3AD203B41FA5}">
                      <a16:colId xmlns:a16="http://schemas.microsoft.com/office/drawing/2014/main" val="2540849214"/>
                    </a:ext>
                  </a:extLst>
                </a:gridCol>
                <a:gridCol w="1984758">
                  <a:extLst>
                    <a:ext uri="{9D8B030D-6E8A-4147-A177-3AD203B41FA5}">
                      <a16:colId xmlns:a16="http://schemas.microsoft.com/office/drawing/2014/main" val="516796829"/>
                    </a:ext>
                  </a:extLst>
                </a:gridCol>
                <a:gridCol w="3188513">
                  <a:extLst>
                    <a:ext uri="{9D8B030D-6E8A-4147-A177-3AD203B41FA5}">
                      <a16:colId xmlns:a16="http://schemas.microsoft.com/office/drawing/2014/main" val="1869237760"/>
                    </a:ext>
                  </a:extLst>
                </a:gridCol>
                <a:gridCol w="2330605">
                  <a:extLst>
                    <a:ext uri="{9D8B030D-6E8A-4147-A177-3AD203B41FA5}">
                      <a16:colId xmlns:a16="http://schemas.microsoft.com/office/drawing/2014/main" val="2764573825"/>
                    </a:ext>
                  </a:extLst>
                </a:gridCol>
                <a:gridCol w="1951464">
                  <a:extLst>
                    <a:ext uri="{9D8B030D-6E8A-4147-A177-3AD203B41FA5}">
                      <a16:colId xmlns:a16="http://schemas.microsoft.com/office/drawing/2014/main" val="2040384781"/>
                    </a:ext>
                  </a:extLst>
                </a:gridCol>
              </a:tblGrid>
              <a:tr h="821069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Cluster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Cluster 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Cluster Characteristics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Examples of Super Neighborhoods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Idle for the type of Restaurant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3189708"/>
                  </a:ext>
                </a:extLst>
              </a:tr>
              <a:tr h="94541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 Orange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Happening areas,</a:t>
                      </a:r>
                    </a:p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Best Residential 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Montrose, Greater Uptown</a:t>
                      </a:r>
                      <a:r>
                        <a:rPr lang="en-US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Fancy and lavish Restaurant </a:t>
                      </a:r>
                      <a:endParaRPr lang="en-US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3042372"/>
                  </a:ext>
                </a:extLst>
              </a:tr>
              <a:tr h="794442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   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Developing 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Mac Gregor, South Main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Fast food restaurant </a:t>
                      </a:r>
                      <a:endParaRPr lang="en-US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118012"/>
                  </a:ext>
                </a:extLst>
              </a:tr>
              <a:tr h="1006871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 Violet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Areas with high population density but low housing ratio</a:t>
                      </a:r>
                      <a:r>
                        <a:rPr lang="en-US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Westwood, Sharpstown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Can be decided after considering Crime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488046"/>
                  </a:ext>
                </a:extLst>
              </a:tr>
              <a:tr h="94541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Office and work areas</a:t>
                      </a:r>
                      <a:r>
                        <a:rPr lang="en-US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Downtown, Medical Center</a:t>
                      </a:r>
                      <a:r>
                        <a:rPr lang="en-US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Deli / Lunch /Breakfast Places </a:t>
                      </a:r>
                      <a:endParaRPr lang="en-US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662645"/>
                  </a:ext>
                </a:extLst>
              </a:tr>
              <a:tr h="94541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</a:t>
                      </a:r>
                    </a:p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  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Outskirts and less populated areas of the city</a:t>
                      </a:r>
                      <a:r>
                        <a:rPr lang="en-US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South Belt, IAH</a:t>
                      </a:r>
                      <a:r>
                        <a:rPr lang="en-US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Population and demographics need to considered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9824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5746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C76E8-CC2F-AA42-A835-99E9F1CFF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032" y="509239"/>
            <a:ext cx="3374831" cy="784302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Future 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CB3AA1-FDD0-3F4C-ACAE-6C63719A1330}"/>
              </a:ext>
            </a:extLst>
          </p:cNvPr>
          <p:cNvSpPr txBox="1"/>
          <p:nvPr/>
        </p:nvSpPr>
        <p:spPr>
          <a:xfrm>
            <a:off x="1103971" y="1728439"/>
            <a:ext cx="955659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Research can be extended to audience looking for a ideal neighborhood to live by including the below data :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Crime Rate in each area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Housing Cost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No. of schools in the neighborhood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No. of Leisure places in the neighborhood (Example Trail, parks, etc.)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0527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A9E023"/>
      </a:accent1>
      <a:accent2>
        <a:srgbClr val="1FCDB6"/>
      </a:accent2>
      <a:accent3>
        <a:srgbClr val="5F99C9"/>
      </a:accent3>
      <a:accent4>
        <a:srgbClr val="AE65D1"/>
      </a:accent4>
      <a:accent5>
        <a:srgbClr val="D06423"/>
      </a:accent5>
      <a:accent6>
        <a:srgbClr val="DCAB11"/>
      </a:accent6>
      <a:hlink>
        <a:srgbClr val="ADE133"/>
      </a:hlink>
      <a:folHlink>
        <a:srgbClr val="C2EA6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1FEE2289-88FB-467C-9C9A-54F3C85768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360</Words>
  <Application>Microsoft Macintosh PowerPoint</Application>
  <PresentationFormat>Widescreen</PresentationFormat>
  <Paragraphs>69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Century Gothic</vt:lpstr>
      <vt:lpstr>Wingdings</vt:lpstr>
      <vt:lpstr>Mesh</vt:lpstr>
      <vt:lpstr>Best Super Neighborhoods in Houston to open a Restaurant     (Part of IBM Applied Data Science Capstone Course) - Wahab Nadir Kadiwar </vt:lpstr>
      <vt:lpstr>Background Information</vt:lpstr>
      <vt:lpstr>Problem statement</vt:lpstr>
      <vt:lpstr>Total Restaurants</vt:lpstr>
      <vt:lpstr>Total Housing</vt:lpstr>
      <vt:lpstr>Demographics</vt:lpstr>
      <vt:lpstr>Clustering</vt:lpstr>
      <vt:lpstr>Analysis</vt:lpstr>
      <vt:lpstr>Future work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Super Neighborhoods in Houston to open a Restaurant     (Part of IBM Applied Data Science Capstone Course) - Wahab Nadir Kadiwar </dc:title>
  <dc:creator>Microsoft Office User</dc:creator>
  <cp:lastModifiedBy>Microsoft Office User</cp:lastModifiedBy>
  <cp:revision>2</cp:revision>
  <dcterms:created xsi:type="dcterms:W3CDTF">2020-04-19T22:08:52Z</dcterms:created>
  <dcterms:modified xsi:type="dcterms:W3CDTF">2020-04-19T22:10:48Z</dcterms:modified>
</cp:coreProperties>
</file>